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BAFF"/>
    <a:srgbClr val="09DD6E"/>
    <a:srgbClr val="09FF78"/>
    <a:srgbClr val="FFCCFF"/>
    <a:srgbClr val="57D3FF"/>
    <a:srgbClr val="E44EC4"/>
    <a:srgbClr val="FF99FF"/>
    <a:srgbClr val="C6F84A"/>
    <a:srgbClr val="68F48D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5000">
              <a:schemeClr val="tx2">
                <a:lumMod val="60000"/>
                <a:lumOff val="40000"/>
              </a:schemeClr>
            </a:gs>
            <a:gs pos="22000">
              <a:srgbClr val="FFFF00"/>
            </a:gs>
            <a:gs pos="29000">
              <a:srgbClr val="CFCFCF"/>
            </a:gs>
            <a:gs pos="52000">
              <a:srgbClr val="CFCFCF"/>
            </a:gs>
            <a:gs pos="66000">
              <a:srgbClr val="5DBAFF"/>
            </a:gs>
            <a:gs pos="88000">
              <a:srgbClr val="FFFFFF"/>
            </a:gs>
            <a:gs pos="100000">
              <a:srgbClr val="FFFF0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92106" y="1196752"/>
            <a:ext cx="675979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ВПРОВАДЖЕННЯ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 </a:t>
            </a:r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ВИХОВНУ СИСТЕМУ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ЗАКЛАДУ МОДЕЛІ</a:t>
            </a: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УЧНІВСЬКОГО</a:t>
            </a:r>
          </a:p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АМОВРЯДУВАННЯ</a:t>
            </a:r>
            <a:endParaRPr lang="uk-UA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4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5000">
              <a:schemeClr val="tx2">
                <a:lumMod val="60000"/>
                <a:lumOff val="40000"/>
              </a:schemeClr>
            </a:gs>
            <a:gs pos="35000">
              <a:srgbClr val="FFFF00"/>
            </a:gs>
            <a:gs pos="7000">
              <a:srgbClr val="09DD6E"/>
            </a:gs>
            <a:gs pos="84000">
              <a:srgbClr val="FFC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570468"/>
            <a:ext cx="2664296" cy="2016224"/>
          </a:xfrm>
          <a:prstGeom prst="rect">
            <a:avLst/>
          </a:prstGeom>
          <a:solidFill>
            <a:srgbClr val="09FF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ПЕРША СЕРЕДА  МІСЯЦЯ- 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засідання палати представників  президента. Робочі засідання проводяться  по наступним середах за необхідністю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1629" y="4293096"/>
            <a:ext cx="2664296" cy="20162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ПЕРШИЙ ВІ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ВТОРОК МІСЯЦЯ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засідання ради друзів малюків і Великої  Сонячної ради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1629" y="1498460"/>
            <a:ext cx="2704181" cy="21602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ТРЕТІЙ ТИЖДЕНЬ МІСЯЦЯ, ДРУГИЙ МІСЯЦЬ ЧВЕРТІ 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навчання активу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221088"/>
            <a:ext cx="2664296" cy="216024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ПЕРШИЙ  ПОНЕДІЛОК  МІСЯЦЯ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засідання  ради командирів піонерської  дружини «БЕРЕГИНЯ» .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Робочі засідання проводяться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наступним понеділкам за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необхідністю</a:t>
            </a:r>
          </a:p>
        </p:txBody>
      </p:sp>
      <p:sp>
        <p:nvSpPr>
          <p:cNvPr id="15" name="Овал 14"/>
          <p:cNvSpPr/>
          <p:nvPr/>
        </p:nvSpPr>
        <p:spPr>
          <a:xfrm>
            <a:off x="827584" y="332656"/>
            <a:ext cx="7380820" cy="864096"/>
          </a:xfrm>
          <a:prstGeom prst="ellipse">
            <a:avLst/>
          </a:prstGeom>
          <a:solidFill>
            <a:srgbClr val="79D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 О Б О Т А       З     А К Т И В О М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05" y="1625739"/>
            <a:ext cx="2705577" cy="203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ШКІЛЬНИЙ АЛЬБОМ\ВИСТАВКА РАЙОН КВІТ 2013\SAM_01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3817" y="4096943"/>
            <a:ext cx="2608352" cy="195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9396536" y="580526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3165205" y="1625739"/>
            <a:ext cx="0" cy="20329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165205" y="1625739"/>
            <a:ext cx="27055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165205" y="3658700"/>
            <a:ext cx="27055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870782" y="1625739"/>
            <a:ext cx="0" cy="20329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539861" y="3770899"/>
            <a:ext cx="0" cy="26104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539861" y="3770899"/>
            <a:ext cx="19562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496125" y="3770899"/>
            <a:ext cx="0" cy="26083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539861" y="6381328"/>
            <a:ext cx="19562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3457"/>
            <a:ext cx="756084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319930"/>
            <a:ext cx="5040560" cy="588789"/>
          </a:xfrm>
          <a:prstGeom prst="rect">
            <a:avLst/>
          </a:prstGeom>
          <a:solidFill>
            <a:srgbClr val="79D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ЗВ´ЯЗОК   З КОНСУЛЬТАНТАМИ</a:t>
            </a:r>
            <a:endParaRPr lang="ru-RU" b="1" dirty="0">
              <a:solidFill>
                <a:srgbClr val="0048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27584" y="1143457"/>
            <a:ext cx="0" cy="5544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1143457"/>
            <a:ext cx="75608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27584" y="6688073"/>
            <a:ext cx="75608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388424" y="1143457"/>
            <a:ext cx="0" cy="5544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9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чка 4"/>
          <p:cNvSpPr/>
          <p:nvPr/>
        </p:nvSpPr>
        <p:spPr>
          <a:xfrm>
            <a:off x="2123728" y="270158"/>
            <a:ext cx="4824536" cy="457200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 Р О В Е Д Е Н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    З А Х О Д І В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1860" y="918117"/>
            <a:ext cx="2448272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6176" y="918117"/>
            <a:ext cx="2448272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ИСТОПАД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918117"/>
            <a:ext cx="2448272" cy="457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ВЕРЕСЕНЬ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1628157"/>
            <a:ext cx="2448272" cy="1043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звітно-виборчої кампанії, планування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роботи, заходів патріотичного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спрямування.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19474" y="1630846"/>
            <a:ext cx="2440658" cy="1043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 трудових десантів, робота в зонах милосердя, посвята в жителі Країни Сонячних Зайчиків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67349" y="1628155"/>
            <a:ext cx="2425925" cy="11633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Сонячних зустрічей, підготовка учнів 5 класу до вступу в піонери, урочиста лінійка по прийому в піонери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3429"/>
            <a:ext cx="2448272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ШКІЛЬНИЙ АЛЬБОМ\ФОТОАПАРАТ\DSCN25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9" y="5324270"/>
            <a:ext cx="1794437" cy="13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91510"/>
            <a:ext cx="1752801" cy="142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E:\IMG_12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41740"/>
            <a:ext cx="2448272" cy="179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32" y="2853429"/>
            <a:ext cx="2515503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69" y="4772638"/>
            <a:ext cx="2542966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50" y="4087160"/>
            <a:ext cx="1747947" cy="143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1519" y="2791510"/>
            <a:ext cx="0" cy="14295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19" y="2791510"/>
            <a:ext cx="17528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004320" y="2791510"/>
            <a:ext cx="0" cy="1295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51519" y="4221088"/>
            <a:ext cx="9893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240850" y="4087160"/>
            <a:ext cx="0" cy="14300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240850" y="4087160"/>
            <a:ext cx="17479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987899" y="4108361"/>
            <a:ext cx="898" cy="1408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240850" y="5517231"/>
            <a:ext cx="17470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8" name="Прямая соединительная линия 2047"/>
          <p:cNvCxnSpPr/>
          <p:nvPr/>
        </p:nvCxnSpPr>
        <p:spPr>
          <a:xfrm flipH="1">
            <a:off x="209882" y="5301208"/>
            <a:ext cx="10309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4" name="Прямая соединительная линия 2053"/>
          <p:cNvCxnSpPr/>
          <p:nvPr/>
        </p:nvCxnSpPr>
        <p:spPr>
          <a:xfrm>
            <a:off x="209882" y="5301208"/>
            <a:ext cx="0" cy="13765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6" name="Прямая соединительная линия 2055"/>
          <p:cNvCxnSpPr/>
          <p:nvPr/>
        </p:nvCxnSpPr>
        <p:spPr>
          <a:xfrm>
            <a:off x="209882" y="6677713"/>
            <a:ext cx="116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Прямая соединительная линия 2057"/>
          <p:cNvCxnSpPr/>
          <p:nvPr/>
        </p:nvCxnSpPr>
        <p:spPr>
          <a:xfrm>
            <a:off x="209882" y="6677713"/>
            <a:ext cx="17944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0" name="Прямая соединительная линия 2059"/>
          <p:cNvCxnSpPr/>
          <p:nvPr/>
        </p:nvCxnSpPr>
        <p:spPr>
          <a:xfrm>
            <a:off x="1997126" y="5517231"/>
            <a:ext cx="0" cy="1160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203848" y="2853429"/>
            <a:ext cx="0" cy="1756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03848" y="2853429"/>
            <a:ext cx="2448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03848" y="4609937"/>
            <a:ext cx="2448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652120" y="2853429"/>
            <a:ext cx="0" cy="1756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203848" y="4772638"/>
            <a:ext cx="0" cy="1762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203848" y="4741740"/>
            <a:ext cx="2448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9" name="Прямая соединительная линия 2048"/>
          <p:cNvCxnSpPr/>
          <p:nvPr/>
        </p:nvCxnSpPr>
        <p:spPr>
          <a:xfrm>
            <a:off x="3203848" y="6534763"/>
            <a:ext cx="2448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7" name="Прямая соединительная линия 2056"/>
          <p:cNvCxnSpPr/>
          <p:nvPr/>
        </p:nvCxnSpPr>
        <p:spPr>
          <a:xfrm>
            <a:off x="5652120" y="4741740"/>
            <a:ext cx="0" cy="17930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1" name="Прямая соединительная линия 2060"/>
          <p:cNvCxnSpPr/>
          <p:nvPr/>
        </p:nvCxnSpPr>
        <p:spPr>
          <a:xfrm>
            <a:off x="6106269" y="2853429"/>
            <a:ext cx="27463" cy="1756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3" name="Прямая соединительная линия 2062"/>
          <p:cNvCxnSpPr/>
          <p:nvPr/>
        </p:nvCxnSpPr>
        <p:spPr>
          <a:xfrm>
            <a:off x="6106269" y="2853429"/>
            <a:ext cx="25429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5" name="Прямая соединительная линия 2064"/>
          <p:cNvCxnSpPr/>
          <p:nvPr/>
        </p:nvCxnSpPr>
        <p:spPr>
          <a:xfrm>
            <a:off x="8649235" y="2853429"/>
            <a:ext cx="0" cy="17565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7" name="Прямая соединительная линия 2066"/>
          <p:cNvCxnSpPr/>
          <p:nvPr/>
        </p:nvCxnSpPr>
        <p:spPr>
          <a:xfrm>
            <a:off x="6167349" y="4609937"/>
            <a:ext cx="24818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9" name="Прямая соединительная линия 2068"/>
          <p:cNvCxnSpPr/>
          <p:nvPr/>
        </p:nvCxnSpPr>
        <p:spPr>
          <a:xfrm flipH="1">
            <a:off x="6106269" y="4812796"/>
            <a:ext cx="13731" cy="17219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3" name="Прямая соединительная линия 2072"/>
          <p:cNvCxnSpPr/>
          <p:nvPr/>
        </p:nvCxnSpPr>
        <p:spPr>
          <a:xfrm>
            <a:off x="6106269" y="4772638"/>
            <a:ext cx="25429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7" name="Прямая соединительная линия 2076"/>
          <p:cNvCxnSpPr/>
          <p:nvPr/>
        </p:nvCxnSpPr>
        <p:spPr>
          <a:xfrm>
            <a:off x="8649235" y="4772638"/>
            <a:ext cx="0" cy="1762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9" name="Прямая соединительная линия 2078"/>
          <p:cNvCxnSpPr/>
          <p:nvPr/>
        </p:nvCxnSpPr>
        <p:spPr>
          <a:xfrm>
            <a:off x="6120000" y="6534763"/>
            <a:ext cx="25292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9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чка 4"/>
          <p:cNvSpPr/>
          <p:nvPr/>
        </p:nvSpPr>
        <p:spPr>
          <a:xfrm>
            <a:off x="2124619" y="188640"/>
            <a:ext cx="4824536" cy="457200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 Р О В Е Д Е Н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    З А Х О Д І В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1860" y="749784"/>
            <a:ext cx="2448272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СІЧЕНЬ-ЛЮТИЙ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6176" y="766380"/>
            <a:ext cx="2448272" cy="457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БЕРЕЗЕНЬ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749784"/>
            <a:ext cx="2448272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ГРУДЕНЬ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814" y="1340768"/>
            <a:ext cx="2448272" cy="1154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здоров´є -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зберігаючих  заходів,   оздоровчих заходів  в режимі дня, спортивні змагання, підготовка  до Нового року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0080" y="1328404"/>
            <a:ext cx="2448272" cy="1154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зимового Дня здоров´я, проведення заходів по вивченню історії , звичаїв, традицій нашого народу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1346782"/>
            <a:ext cx="2448272" cy="1154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заходів  розважального характеру, Сонячних зустрічей,  виставки дитячої творчості, участь у районних конкурсах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87" y="3356992"/>
            <a:ext cx="1403265" cy="11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0" y="2710906"/>
            <a:ext cx="1435939" cy="123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51" y="3096801"/>
            <a:ext cx="130750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1" y="2700860"/>
            <a:ext cx="1429061" cy="116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8311"/>
            <a:ext cx="2448272" cy="172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8" y="4377074"/>
            <a:ext cx="2614186" cy="198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4526412"/>
            <a:ext cx="2448272" cy="183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1" y="4653136"/>
            <a:ext cx="2628292" cy="170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02520" y="2700860"/>
            <a:ext cx="0" cy="12408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02520" y="2700860"/>
            <a:ext cx="1435939" cy="100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838459" y="2705883"/>
            <a:ext cx="0" cy="390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02520" y="3941702"/>
            <a:ext cx="13708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773351" y="3096801"/>
            <a:ext cx="0" cy="1152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773351" y="3096801"/>
            <a:ext cx="13070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080853" y="3096801"/>
            <a:ext cx="0" cy="1152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773351" y="4248929"/>
            <a:ext cx="13075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67544" y="4377074"/>
            <a:ext cx="0" cy="19846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67544" y="4365104"/>
            <a:ext cx="2612900" cy="119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66258" y="6361677"/>
            <a:ext cx="26141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>
            <a:off x="3080853" y="4377074"/>
            <a:ext cx="0" cy="19846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9" name="Прямая соединительная линия 1028"/>
          <p:cNvCxnSpPr/>
          <p:nvPr/>
        </p:nvCxnSpPr>
        <p:spPr>
          <a:xfrm>
            <a:off x="3310080" y="2705883"/>
            <a:ext cx="0" cy="11632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1" name="Прямая соединительная линия 1030"/>
          <p:cNvCxnSpPr/>
          <p:nvPr/>
        </p:nvCxnSpPr>
        <p:spPr>
          <a:xfrm>
            <a:off x="3310080" y="2700860"/>
            <a:ext cx="1430842" cy="100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/>
          <p:cNvCxnSpPr/>
          <p:nvPr/>
        </p:nvCxnSpPr>
        <p:spPr>
          <a:xfrm>
            <a:off x="3310080" y="3869107"/>
            <a:ext cx="14308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5" name="Прямая соединительная линия 1034"/>
          <p:cNvCxnSpPr/>
          <p:nvPr/>
        </p:nvCxnSpPr>
        <p:spPr>
          <a:xfrm>
            <a:off x="4740922" y="2710906"/>
            <a:ext cx="0" cy="11582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7" name="Прямая соединительная линия 1036"/>
          <p:cNvCxnSpPr>
            <a:stCxn id="1026" idx="1"/>
          </p:cNvCxnSpPr>
          <p:nvPr/>
        </p:nvCxnSpPr>
        <p:spPr>
          <a:xfrm>
            <a:off x="4536887" y="3941702"/>
            <a:ext cx="0" cy="5847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9" name="Прямая соединительная линия 1038"/>
          <p:cNvCxnSpPr/>
          <p:nvPr/>
        </p:nvCxnSpPr>
        <p:spPr>
          <a:xfrm>
            <a:off x="4740922" y="3321281"/>
            <a:ext cx="119923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1" name="Прямая соединительная линия 1040"/>
          <p:cNvCxnSpPr/>
          <p:nvPr/>
        </p:nvCxnSpPr>
        <p:spPr>
          <a:xfrm>
            <a:off x="4536887" y="4526412"/>
            <a:ext cx="140326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3" name="Прямая соединительная линия 1042"/>
          <p:cNvCxnSpPr/>
          <p:nvPr/>
        </p:nvCxnSpPr>
        <p:spPr>
          <a:xfrm>
            <a:off x="5940153" y="3321281"/>
            <a:ext cx="0" cy="12051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5" name="Прямая соединительная линия 1044"/>
          <p:cNvCxnSpPr/>
          <p:nvPr/>
        </p:nvCxnSpPr>
        <p:spPr>
          <a:xfrm>
            <a:off x="3311861" y="4653136"/>
            <a:ext cx="0" cy="17085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7" name="Прямая соединительная линия 1046"/>
          <p:cNvCxnSpPr/>
          <p:nvPr/>
        </p:nvCxnSpPr>
        <p:spPr>
          <a:xfrm>
            <a:off x="3310080" y="4653136"/>
            <a:ext cx="26300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9" name="Прямая соединительная линия 1048"/>
          <p:cNvCxnSpPr/>
          <p:nvPr/>
        </p:nvCxnSpPr>
        <p:spPr>
          <a:xfrm>
            <a:off x="5940152" y="4653136"/>
            <a:ext cx="0" cy="17085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1" name="Прямая соединительная линия 1050"/>
          <p:cNvCxnSpPr/>
          <p:nvPr/>
        </p:nvCxnSpPr>
        <p:spPr>
          <a:xfrm>
            <a:off x="3311861" y="6361677"/>
            <a:ext cx="26282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3" name="Прямая соединительная линия 1052"/>
          <p:cNvCxnSpPr/>
          <p:nvPr/>
        </p:nvCxnSpPr>
        <p:spPr>
          <a:xfrm>
            <a:off x="6156177" y="2638311"/>
            <a:ext cx="0" cy="17267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5" name="Прямая соединительная линия 1054"/>
          <p:cNvCxnSpPr/>
          <p:nvPr/>
        </p:nvCxnSpPr>
        <p:spPr>
          <a:xfrm>
            <a:off x="6156177" y="2638311"/>
            <a:ext cx="24482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73" name="Прямая соединительная линия 3072"/>
          <p:cNvCxnSpPr/>
          <p:nvPr/>
        </p:nvCxnSpPr>
        <p:spPr>
          <a:xfrm>
            <a:off x="8604449" y="2700860"/>
            <a:ext cx="0" cy="16642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2" name="Прямая соединительная линия 3081"/>
          <p:cNvCxnSpPr/>
          <p:nvPr/>
        </p:nvCxnSpPr>
        <p:spPr>
          <a:xfrm>
            <a:off x="6156176" y="4365104"/>
            <a:ext cx="244827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4" name="Прямая соединительная линия 3083"/>
          <p:cNvCxnSpPr/>
          <p:nvPr/>
        </p:nvCxnSpPr>
        <p:spPr>
          <a:xfrm>
            <a:off x="6156176" y="4526412"/>
            <a:ext cx="1" cy="1835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6" name="Прямая соединительная линия 3085"/>
          <p:cNvCxnSpPr/>
          <p:nvPr/>
        </p:nvCxnSpPr>
        <p:spPr>
          <a:xfrm>
            <a:off x="6156177" y="4526412"/>
            <a:ext cx="24482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8" name="Прямая соединительная линия 3087"/>
          <p:cNvCxnSpPr/>
          <p:nvPr/>
        </p:nvCxnSpPr>
        <p:spPr>
          <a:xfrm>
            <a:off x="8604448" y="4526412"/>
            <a:ext cx="0" cy="18352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0" name="Прямая соединительная линия 3089"/>
          <p:cNvCxnSpPr/>
          <p:nvPr/>
        </p:nvCxnSpPr>
        <p:spPr>
          <a:xfrm flipV="1">
            <a:off x="6156177" y="6361676"/>
            <a:ext cx="2448272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01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чка 4"/>
          <p:cNvSpPr/>
          <p:nvPr/>
        </p:nvSpPr>
        <p:spPr>
          <a:xfrm>
            <a:off x="2123728" y="270158"/>
            <a:ext cx="4824536" cy="457200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 Р О В Е Д Е Н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    З А Х О Д І В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2883" y="1107550"/>
            <a:ext cx="2592288" cy="457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ТРАВЕНЬ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102737"/>
            <a:ext cx="2592288" cy="457200"/>
          </a:xfrm>
          <a:prstGeom prst="rect">
            <a:avLst/>
          </a:prstGeom>
          <a:solidFill>
            <a:srgbClr val="09DD6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КВІТЕНЬ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01250" y="1084178"/>
            <a:ext cx="2592288" cy="494318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ЧЕРВЕНЬ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2883" y="1792968"/>
            <a:ext cx="2592288" cy="1070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заходів патріотичного спрямування, Дня здоров´я, заходів  по закінченню  навчального року.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772816"/>
            <a:ext cx="2592288" cy="10901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природозберігаючих заходів,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рудових десантів, участь у районних заходах і т.д.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01250" y="1772816"/>
            <a:ext cx="2592288" cy="10901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 заходів розважально-пізнавального характеру,  походів, екскурсій.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62" y="2960005"/>
            <a:ext cx="2580471" cy="181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28" y="2932734"/>
            <a:ext cx="2419731" cy="172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ШКІЛЬНИЙ АЛЬБОМ\додаток фото нащадки\Изображение 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28" y="4779385"/>
            <a:ext cx="2419731" cy="192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ШКІЛЬНИЙ АЛЬБОМ\ФОТОАПАРАТ\DSCN24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62" y="4869160"/>
            <a:ext cx="2583464" cy="18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ШКІЛЬНИЙ АЛЬБОМ\ФОТОАПАРАТ\DSCN21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0005"/>
            <a:ext cx="2592288" cy="181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ШКІЛЬНИЙ АЛЬБОМ\ФОТОАПАРАТ\DSCN24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88325"/>
            <a:ext cx="2592288" cy="18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23528" y="2960005"/>
            <a:ext cx="0" cy="18193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528" y="2960005"/>
            <a:ext cx="2592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915816" y="2960005"/>
            <a:ext cx="0" cy="18193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3528" y="4779385"/>
            <a:ext cx="2592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12883" y="2960005"/>
            <a:ext cx="21779" cy="1819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212883" y="2960005"/>
            <a:ext cx="26052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805171" y="2960005"/>
            <a:ext cx="0" cy="18193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34662" y="4779384"/>
            <a:ext cx="2583464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187528" y="2960005"/>
            <a:ext cx="8900" cy="16996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196428" y="2932734"/>
            <a:ext cx="2410831" cy="272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607259" y="2946369"/>
            <a:ext cx="0" cy="17132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8" name="Прямая соединительная линия 2047"/>
          <p:cNvCxnSpPr/>
          <p:nvPr/>
        </p:nvCxnSpPr>
        <p:spPr>
          <a:xfrm>
            <a:off x="6196428" y="4659636"/>
            <a:ext cx="24197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1" name="Прямая соединительная линия 2050"/>
          <p:cNvCxnSpPr/>
          <p:nvPr/>
        </p:nvCxnSpPr>
        <p:spPr>
          <a:xfrm>
            <a:off x="323528" y="4888325"/>
            <a:ext cx="0" cy="18167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8" name="Прямая соединительная линия 2057"/>
          <p:cNvCxnSpPr/>
          <p:nvPr/>
        </p:nvCxnSpPr>
        <p:spPr>
          <a:xfrm>
            <a:off x="323528" y="4888325"/>
            <a:ext cx="2592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0" name="Прямая соединительная линия 2059"/>
          <p:cNvCxnSpPr/>
          <p:nvPr/>
        </p:nvCxnSpPr>
        <p:spPr>
          <a:xfrm>
            <a:off x="323528" y="6737340"/>
            <a:ext cx="2592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2" name="Прямая соединительная линия 2061"/>
          <p:cNvCxnSpPr/>
          <p:nvPr/>
        </p:nvCxnSpPr>
        <p:spPr>
          <a:xfrm>
            <a:off x="2915816" y="4888325"/>
            <a:ext cx="0" cy="1849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4" name="Прямая соединительная линия 2063"/>
          <p:cNvCxnSpPr/>
          <p:nvPr/>
        </p:nvCxnSpPr>
        <p:spPr>
          <a:xfrm>
            <a:off x="3234662" y="4888325"/>
            <a:ext cx="0" cy="18490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6" name="Прямая соединительная линия 2065"/>
          <p:cNvCxnSpPr/>
          <p:nvPr/>
        </p:nvCxnSpPr>
        <p:spPr>
          <a:xfrm>
            <a:off x="3234662" y="4869160"/>
            <a:ext cx="2583464" cy="191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8" name="Прямая соединительная линия 2067"/>
          <p:cNvCxnSpPr/>
          <p:nvPr/>
        </p:nvCxnSpPr>
        <p:spPr>
          <a:xfrm>
            <a:off x="5818126" y="4888325"/>
            <a:ext cx="0" cy="18167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0" name="Прямая соединительная линия 2069"/>
          <p:cNvCxnSpPr/>
          <p:nvPr/>
        </p:nvCxnSpPr>
        <p:spPr>
          <a:xfrm>
            <a:off x="3223772" y="6737340"/>
            <a:ext cx="25943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Прямая соединительная линия 2071"/>
          <p:cNvCxnSpPr/>
          <p:nvPr/>
        </p:nvCxnSpPr>
        <p:spPr>
          <a:xfrm>
            <a:off x="6196428" y="4779384"/>
            <a:ext cx="0" cy="19579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4" name="Прямая соединительная линия 2073"/>
          <p:cNvCxnSpPr/>
          <p:nvPr/>
        </p:nvCxnSpPr>
        <p:spPr>
          <a:xfrm>
            <a:off x="6196428" y="4779384"/>
            <a:ext cx="24197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6" name="Прямая соединительная линия 2075"/>
          <p:cNvCxnSpPr/>
          <p:nvPr/>
        </p:nvCxnSpPr>
        <p:spPr>
          <a:xfrm>
            <a:off x="8607259" y="4779384"/>
            <a:ext cx="0" cy="19579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8" name="Прямая соединительная линия 2077"/>
          <p:cNvCxnSpPr/>
          <p:nvPr/>
        </p:nvCxnSpPr>
        <p:spPr>
          <a:xfrm>
            <a:off x="6187528" y="6737340"/>
            <a:ext cx="242863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5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E44EC4"/>
            </a:gs>
            <a:gs pos="66500">
              <a:schemeClr val="bg1"/>
            </a:gs>
            <a:gs pos="45000">
              <a:schemeClr val="tx2">
                <a:lumMod val="60000"/>
                <a:lumOff val="40000"/>
              </a:schemeClr>
            </a:gs>
            <a:gs pos="88000">
              <a:schemeClr val="accent4">
                <a:lumMod val="7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0600" y="876677"/>
            <a:ext cx="2808312" cy="626368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Піонерське вогнище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308" y="1070645"/>
            <a:ext cx="2818349" cy="62636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 на квітковій галявині Країни Сонячних Зайчиків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1978859" y="196975"/>
            <a:ext cx="5256584" cy="1001221"/>
          </a:xfrm>
          <a:prstGeom prst="cloud">
            <a:avLst/>
          </a:prstGeom>
          <a:solidFill>
            <a:srgbClr val="57D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ПІДВЕДЕННЯ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ПІДСУМКІВ   РОБОТИ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73" y="4858875"/>
            <a:ext cx="2017106" cy="177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80" y="3284986"/>
            <a:ext cx="2144664" cy="157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ШКІЛЬНИЙ АЛЬБОМ\ФОТОАПАРАТ\DSCN2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61" y="4970372"/>
            <a:ext cx="2169359" cy="16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80" y="1591666"/>
            <a:ext cx="2160240" cy="159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ШКІЛЬНИЙ АЛЬБОМ\ФОТОАПАРАТ\DSCN26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748" y="4970372"/>
            <a:ext cx="2139317" cy="16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16" y="1559077"/>
            <a:ext cx="2153009" cy="162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2" y="1753194"/>
            <a:ext cx="1977095" cy="18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Великоолекс НВК\Изображение 1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86" y="1753194"/>
            <a:ext cx="1992028" cy="18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Великоолекс НВК\Изображение 14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93" y="4858874"/>
            <a:ext cx="1946114" cy="17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Великоолекс НВК\Изображение 18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86686"/>
            <a:ext cx="2376264" cy="197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95002" y="1753194"/>
            <a:ext cx="15491" cy="1840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5" descr="D:\ШКІЛЬНИЙ АЛЬБОМ\ФОТОАПАРАТ\DSCN260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16" y="3284986"/>
            <a:ext cx="2153009" cy="15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55576" y="3186686"/>
            <a:ext cx="0" cy="19705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55576" y="3186686"/>
            <a:ext cx="23762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131840" y="3186686"/>
            <a:ext cx="0" cy="19705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55576" y="5157191"/>
            <a:ext cx="23762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95002" y="1753194"/>
            <a:ext cx="7745" cy="1840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2747" y="1753194"/>
            <a:ext cx="19538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156607" y="1753194"/>
            <a:ext cx="0" cy="14334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02747" y="3593382"/>
            <a:ext cx="552829" cy="201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252186" y="1753194"/>
            <a:ext cx="0" cy="14334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252186" y="1753194"/>
            <a:ext cx="19920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244214" y="1753194"/>
            <a:ext cx="0" cy="1860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>
            <a:off x="3131840" y="3613532"/>
            <a:ext cx="11123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1" name="Прямая соединительная линия 1030"/>
          <p:cNvCxnSpPr/>
          <p:nvPr/>
        </p:nvCxnSpPr>
        <p:spPr>
          <a:xfrm>
            <a:off x="195002" y="4858875"/>
            <a:ext cx="0" cy="17975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/>
          <p:cNvCxnSpPr/>
          <p:nvPr/>
        </p:nvCxnSpPr>
        <p:spPr>
          <a:xfrm flipV="1">
            <a:off x="202747" y="4858874"/>
            <a:ext cx="552829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5" name="Прямая соединительная линия 1034"/>
          <p:cNvCxnSpPr/>
          <p:nvPr/>
        </p:nvCxnSpPr>
        <p:spPr>
          <a:xfrm>
            <a:off x="210493" y="6656416"/>
            <a:ext cx="19461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8" name="Прямая соединительная линия 1037"/>
          <p:cNvCxnSpPr/>
          <p:nvPr/>
        </p:nvCxnSpPr>
        <p:spPr>
          <a:xfrm>
            <a:off x="2156607" y="5157191"/>
            <a:ext cx="0" cy="1499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0" name="Прямая соединительная линия 1039"/>
          <p:cNvCxnSpPr/>
          <p:nvPr/>
        </p:nvCxnSpPr>
        <p:spPr>
          <a:xfrm>
            <a:off x="3131840" y="4858875"/>
            <a:ext cx="11123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2" name="Прямая соединительная линия 1041"/>
          <p:cNvCxnSpPr/>
          <p:nvPr/>
        </p:nvCxnSpPr>
        <p:spPr>
          <a:xfrm>
            <a:off x="4288079" y="4858875"/>
            <a:ext cx="0" cy="1752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4" name="Прямая соединительная линия 1043"/>
          <p:cNvCxnSpPr/>
          <p:nvPr/>
        </p:nvCxnSpPr>
        <p:spPr>
          <a:xfrm>
            <a:off x="2270973" y="5157191"/>
            <a:ext cx="0" cy="1417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6" name="Прямая соединительная линия 1045"/>
          <p:cNvCxnSpPr/>
          <p:nvPr/>
        </p:nvCxnSpPr>
        <p:spPr>
          <a:xfrm>
            <a:off x="2270973" y="6629291"/>
            <a:ext cx="20171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9" name="Прямая соединительная линия 1048"/>
          <p:cNvCxnSpPr/>
          <p:nvPr/>
        </p:nvCxnSpPr>
        <p:spPr>
          <a:xfrm>
            <a:off x="4434180" y="1591666"/>
            <a:ext cx="2160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3" name="Прямая соединительная линия 1052"/>
          <p:cNvCxnSpPr/>
          <p:nvPr/>
        </p:nvCxnSpPr>
        <p:spPr>
          <a:xfrm>
            <a:off x="4425061" y="1591666"/>
            <a:ext cx="9119" cy="1595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5" name="Прямая соединительная линия 1054"/>
          <p:cNvCxnSpPr/>
          <p:nvPr/>
        </p:nvCxnSpPr>
        <p:spPr>
          <a:xfrm>
            <a:off x="4434180" y="3186686"/>
            <a:ext cx="2160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73" name="Прямая соединительная линия 3072"/>
          <p:cNvCxnSpPr/>
          <p:nvPr/>
        </p:nvCxnSpPr>
        <p:spPr>
          <a:xfrm>
            <a:off x="6578844" y="1591666"/>
            <a:ext cx="15576" cy="1595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79" name="Прямая соединительная линия 3078"/>
          <p:cNvCxnSpPr/>
          <p:nvPr/>
        </p:nvCxnSpPr>
        <p:spPr>
          <a:xfrm flipH="1">
            <a:off x="4425061" y="3284986"/>
            <a:ext cx="9119" cy="157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1" name="Прямая соединительная линия 3080"/>
          <p:cNvCxnSpPr/>
          <p:nvPr/>
        </p:nvCxnSpPr>
        <p:spPr>
          <a:xfrm>
            <a:off x="4434180" y="4858874"/>
            <a:ext cx="21602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3" name="Прямая соединительная линия 3082"/>
          <p:cNvCxnSpPr/>
          <p:nvPr/>
        </p:nvCxnSpPr>
        <p:spPr>
          <a:xfrm>
            <a:off x="4429620" y="3284986"/>
            <a:ext cx="21492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5" name="Прямая соединительная линия 3084"/>
          <p:cNvCxnSpPr/>
          <p:nvPr/>
        </p:nvCxnSpPr>
        <p:spPr>
          <a:xfrm>
            <a:off x="6578844" y="3284986"/>
            <a:ext cx="0" cy="1573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88" name="Прямая соединительная линия 3087"/>
          <p:cNvCxnSpPr/>
          <p:nvPr/>
        </p:nvCxnSpPr>
        <p:spPr>
          <a:xfrm>
            <a:off x="6743716" y="1559077"/>
            <a:ext cx="17032" cy="16276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0" name="Прямая соединительная линия 3089"/>
          <p:cNvCxnSpPr/>
          <p:nvPr/>
        </p:nvCxnSpPr>
        <p:spPr>
          <a:xfrm>
            <a:off x="6760748" y="1559077"/>
            <a:ext cx="21359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2" name="Прямая соединительная линия 3091"/>
          <p:cNvCxnSpPr/>
          <p:nvPr/>
        </p:nvCxnSpPr>
        <p:spPr>
          <a:xfrm>
            <a:off x="8896725" y="1591666"/>
            <a:ext cx="0" cy="1595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4" name="Прямая соединительная линия 3093"/>
          <p:cNvCxnSpPr/>
          <p:nvPr/>
        </p:nvCxnSpPr>
        <p:spPr>
          <a:xfrm>
            <a:off x="6760748" y="3186686"/>
            <a:ext cx="21393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6" name="Прямая соединительная линия 3095"/>
          <p:cNvCxnSpPr/>
          <p:nvPr/>
        </p:nvCxnSpPr>
        <p:spPr>
          <a:xfrm flipH="1">
            <a:off x="6743716" y="3284986"/>
            <a:ext cx="8516" cy="157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8" name="Прямая соединительная линия 3097"/>
          <p:cNvCxnSpPr/>
          <p:nvPr/>
        </p:nvCxnSpPr>
        <p:spPr>
          <a:xfrm>
            <a:off x="6760748" y="3284986"/>
            <a:ext cx="21881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1" name="Прямая соединительная линия 3100"/>
          <p:cNvCxnSpPr/>
          <p:nvPr/>
        </p:nvCxnSpPr>
        <p:spPr>
          <a:xfrm flipH="1">
            <a:off x="8896725" y="3284986"/>
            <a:ext cx="3340" cy="1573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3" name="Прямая соединительная линия 3102"/>
          <p:cNvCxnSpPr/>
          <p:nvPr/>
        </p:nvCxnSpPr>
        <p:spPr>
          <a:xfrm>
            <a:off x="6760748" y="4858874"/>
            <a:ext cx="21359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5" name="Прямая соединительная линия 3104"/>
          <p:cNvCxnSpPr/>
          <p:nvPr/>
        </p:nvCxnSpPr>
        <p:spPr>
          <a:xfrm>
            <a:off x="4429620" y="4970372"/>
            <a:ext cx="0" cy="16409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7" name="Прямая соединительная линия 3106"/>
          <p:cNvCxnSpPr/>
          <p:nvPr/>
        </p:nvCxnSpPr>
        <p:spPr>
          <a:xfrm>
            <a:off x="4429620" y="4970372"/>
            <a:ext cx="216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09" name="Прямая соединительная линия 3108"/>
          <p:cNvCxnSpPr/>
          <p:nvPr/>
        </p:nvCxnSpPr>
        <p:spPr>
          <a:xfrm>
            <a:off x="6594420" y="4970372"/>
            <a:ext cx="0" cy="16409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1" name="Прямая соединительная линия 3110"/>
          <p:cNvCxnSpPr/>
          <p:nvPr/>
        </p:nvCxnSpPr>
        <p:spPr>
          <a:xfrm flipV="1">
            <a:off x="4434180" y="6611337"/>
            <a:ext cx="2160240" cy="17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3" name="Прямая соединительная линия 3112"/>
          <p:cNvCxnSpPr/>
          <p:nvPr/>
        </p:nvCxnSpPr>
        <p:spPr>
          <a:xfrm>
            <a:off x="6747974" y="4952133"/>
            <a:ext cx="0" cy="16409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5" name="Прямая соединительная линия 3114"/>
          <p:cNvCxnSpPr/>
          <p:nvPr/>
        </p:nvCxnSpPr>
        <p:spPr>
          <a:xfrm>
            <a:off x="6760748" y="4970372"/>
            <a:ext cx="21359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7" name="Прямая соединительная линия 3116"/>
          <p:cNvCxnSpPr/>
          <p:nvPr/>
        </p:nvCxnSpPr>
        <p:spPr>
          <a:xfrm flipH="1">
            <a:off x="8896725" y="4970372"/>
            <a:ext cx="3340" cy="16044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19" name="Прямая соединительная линия 3118"/>
          <p:cNvCxnSpPr/>
          <p:nvPr/>
        </p:nvCxnSpPr>
        <p:spPr>
          <a:xfrm>
            <a:off x="6760748" y="6574860"/>
            <a:ext cx="21393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5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323528" y="260648"/>
            <a:ext cx="8352928" cy="2880320"/>
          </a:xfrm>
          <a:prstGeom prst="ellipseRibbon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 ВІТАЄ ДИТЯЧЕ ШКІЛЬНЕ ОБ´ЄДНАННЯ «НАЩАДКИ»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ВЕЛИКООЛЕКСАНДРІВСЬКОГО НАВЧАЛЬНО-ВИХОВНОГО КОМПЛЕКСУ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799272" y="4293096"/>
            <a:ext cx="3700858" cy="1728192"/>
          </a:xfrm>
          <a:prstGeom prst="flowChartProcess">
            <a:avLst/>
          </a:prstGeom>
          <a:solidFill>
            <a:srgbClr val="92B1D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ДІТИ ЗІЙДУТЬСЯ  НА ЛУЗІ </a:t>
            </a:r>
          </a:p>
          <a:p>
            <a:pPr algn="ctr">
              <a:lnSpc>
                <a:spcPct val="150000"/>
              </a:lnSpc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СЛУХАТЬ ПІСНЮ СОЛОВ´Я.</a:t>
            </a:r>
          </a:p>
          <a:p>
            <a:pPr algn="ctr">
              <a:lnSpc>
                <a:spcPct val="150000"/>
              </a:lnSpc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ВСІ ВОНИ - НАЙКРАЩІ ДРУЗІ,</a:t>
            </a:r>
          </a:p>
          <a:p>
            <a:pPr algn="ctr">
              <a:lnSpc>
                <a:spcPct val="150000"/>
              </a:lnSpc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ВСІ ВОНИ -  ОДНА СІМ´Я!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56992"/>
            <a:ext cx="4053889" cy="31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23527" y="3356992"/>
            <a:ext cx="1" cy="3135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527" y="3356992"/>
            <a:ext cx="40538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377416" y="3356992"/>
            <a:ext cx="0" cy="31359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3528" y="6492898"/>
            <a:ext cx="4053888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4" name="Picture 2" descr="C:\Program Files (x86)\Microsoft Office\MEDIA\CAGCAT10\j008854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09" y="3429000"/>
            <a:ext cx="387718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08" y="6279379"/>
            <a:ext cx="38766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8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13981" y="1988840"/>
            <a:ext cx="3545893" cy="165618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МИ , КОЗАЦЬКІЇ НАЩАДКИ, 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МАЄМ  ПАМ´ЯТАТИ: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ХТО БЕЗСИЛИЙ, ТОЙ БЕЗКРИЛИЙ,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ТОМУ НЕ ЛІТАТИ!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Лента лицом вниз 5"/>
          <p:cNvSpPr/>
          <p:nvPr/>
        </p:nvSpPr>
        <p:spPr>
          <a:xfrm>
            <a:off x="3913981" y="4475501"/>
            <a:ext cx="4968552" cy="1512168"/>
          </a:xfrm>
          <a:prstGeom prst="ribbon">
            <a:avLst/>
          </a:prstGeom>
          <a:solidFill>
            <a:srgbClr val="3DF1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ДИТЯЧЕ ШКІЛЬНЕ ОБ´ЄДНАННЯ НАЛІЧУЄ 200 ДІТЕЙ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Лента лицом вниз 6"/>
          <p:cNvSpPr/>
          <p:nvPr/>
        </p:nvSpPr>
        <p:spPr>
          <a:xfrm>
            <a:off x="251520" y="188640"/>
            <a:ext cx="4968552" cy="1512168"/>
          </a:xfrm>
          <a:prstGeom prst="ribbon">
            <a:avLst/>
          </a:prstGeom>
          <a:solidFill>
            <a:srgbClr val="3DF1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ДЕНЬ НАРОДЖЕННЯ –</a:t>
            </a: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ЛИСТОПАДА</a:t>
            </a:r>
          </a:p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2000 РОКУ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6228184" y="548680"/>
            <a:ext cx="2570584" cy="1656184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ДЕВІЗ: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IMG_1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3" y="4419644"/>
            <a:ext cx="3071334" cy="23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IMG_12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3" y="1844823"/>
            <a:ext cx="3012275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53203" y="1844823"/>
            <a:ext cx="0" cy="24482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3203" y="1844823"/>
            <a:ext cx="3012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465478" y="1844823"/>
            <a:ext cx="0" cy="24482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53203" y="4293096"/>
            <a:ext cx="30122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53203" y="4419644"/>
            <a:ext cx="0" cy="23035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3203" y="4419644"/>
            <a:ext cx="30713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524537" y="4475501"/>
            <a:ext cx="0" cy="1257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524537" y="4419644"/>
            <a:ext cx="0" cy="23035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53203" y="6723145"/>
            <a:ext cx="30713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7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rgbClr val="09FF7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лнце 4"/>
          <p:cNvSpPr/>
          <p:nvPr/>
        </p:nvSpPr>
        <p:spPr>
          <a:xfrm>
            <a:off x="3761693" y="620688"/>
            <a:ext cx="1152128" cy="1368152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827584" y="596332"/>
            <a:ext cx="2929981" cy="1271807"/>
          </a:xfrm>
          <a:prstGeom prst="clou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МЕТА  СТВОРЕННЯ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4788024" y="577765"/>
            <a:ext cx="3240360" cy="1247452"/>
          </a:xfrm>
          <a:prstGeom prst="clou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ДШО  «НАЩАДКИ»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4973" y="2204864"/>
            <a:ext cx="2286037" cy="1656184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ОБ´ЄДНАТИ ДІТЕЙ НАВКОЛО КОЛЕКТИВНИХ ТВОРЧИХ СПРАВ, ВИХОВУВАТИ ОРГАНІЗАТОРСЬКІ ЗДІБНОСТІ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57688" y="2216587"/>
            <a:ext cx="2304256" cy="35373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РОЗВИВАТИ  КРЕАТИВНІ ЗДІБНОСТІ УЧНІВ, ПОЧУТТЯ КОЛЕКТИВІЗМУ, ВЗАЄМОДОПОМОГИ, ГУМАННОГО ВІДНОШЕННЯ  ДО ТОВАРИШІВ  І ДОРОСЛИХ, МИЛОСЕРДЯ, КУЛЬТУРУ ПОВЕДІНКИ, ЗАГАЛЬНОЛЮДСЬКІ ТА ВИСОКІ МОРАЛЬНІ ЯКОСТІ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2204864"/>
            <a:ext cx="2286037" cy="2232248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ВИХОВУВАТИ ЛЮБОВ І ШАНОБЛИВЕ СТАВЛЕННЯ ДО РІДНОГО КРАЮ, УКРАЇНИ, ЇЇ ІСТОРІЇ І КУЛЬТУРИ, ПОЧУТТЯ НАЦІОНАЛЬНОЇ ГІДНОСТІ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4766148"/>
            <a:ext cx="2304256" cy="1260140"/>
          </a:xfrm>
          <a:prstGeom prst="rect">
            <a:avLst/>
          </a:prstGeom>
          <a:solidFill>
            <a:srgbClr val="3DF1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ВИХОВАТИ   МАЙБУТНЬОГО ГРОМАДЯНИНА УКРАЇНИ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8760" y="4149080"/>
            <a:ext cx="2304256" cy="1944216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ВИХОВУВАТИ  І РОЗВИВАТИ ПОТРЕБУ ВЕДЕННЯ  ЗДОРОВОГО СПОСОБУ ЖИТТЯ, ЗБЕРЕЖЕННЯ ВЛАСНОГО ЗДОРОВ´Я 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  ЗДОРОВ´Я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ОТОЧУЮЧИХ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69000">
              <a:srgbClr val="FF7A00"/>
            </a:gs>
            <a:gs pos="93000">
              <a:srgbClr val="FF0300"/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7497" y="1383118"/>
            <a:ext cx="4694819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ПАЛАТА ПРЕДСТАВНИКІВ  ПРЕЗИДЕНТА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1328" y="2060848"/>
            <a:ext cx="2227155" cy="89008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ПРЕЗИДЕНТ ДШО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9062" y="2472063"/>
            <a:ext cx="2227155" cy="914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НАВЧАЛЬНА  КОМІСІЯ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09521" y="5733256"/>
            <a:ext cx="2227158" cy="914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КОМІСІЯ КУЛЬТУРИ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4096104"/>
            <a:ext cx="2227155" cy="914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КОМІСІЯ ДИСЦИПЛІНИ ТА ПОРЯДКУ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584813" y="4032890"/>
            <a:ext cx="2227158" cy="914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КОМІСІЯ ПРАЦІ ТА ЕКОЛОГІЇ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83596" y="2420888"/>
            <a:ext cx="2227158" cy="914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КОМІСІЯ ЗВ´ЯЗКУ З ДИТЯЧИМИМ ОРГАНІЗАЦІЯМИ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35796" y="5727904"/>
            <a:ext cx="2227158" cy="914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КОМІСІЯ СПОРТУ ТА ОХОРОНИ ЗДОРОВ´Я</a:t>
            </a:r>
            <a:endParaRPr lang="ru-RU" dirty="0"/>
          </a:p>
        </p:txBody>
      </p:sp>
      <p:sp>
        <p:nvSpPr>
          <p:cNvPr id="36" name="Круглая лента лицом вверх 35"/>
          <p:cNvSpPr/>
          <p:nvPr/>
        </p:nvSpPr>
        <p:spPr>
          <a:xfrm>
            <a:off x="539552" y="252901"/>
            <a:ext cx="8347838" cy="1052736"/>
          </a:xfrm>
          <a:prstGeom prst="ellipseRibbon2">
            <a:avLst/>
          </a:prstGeom>
          <a:solidFill>
            <a:srgbClr val="09FF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ДШО  «НАЩАДКИ»</a:t>
            </a:r>
          </a:p>
        </p:txBody>
      </p:sp>
      <p:pic>
        <p:nvPicPr>
          <p:cNvPr id="2050" name="Picture 2" descr="E:\Новая папка\SAM_03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" b="14815"/>
          <a:stretch/>
        </p:blipFill>
        <p:spPr bwMode="auto">
          <a:xfrm>
            <a:off x="3220754" y="3533656"/>
            <a:ext cx="2985434" cy="177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3219718" y="3533656"/>
            <a:ext cx="1036" cy="1811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220754" y="3533656"/>
            <a:ext cx="29854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206188" y="3533656"/>
            <a:ext cx="0" cy="1772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219718" y="5306096"/>
            <a:ext cx="29864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4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rgbClr val="00B050"/>
          </a:fgClr>
          <a:bgClr>
            <a:srgbClr val="21FFB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934547" y="312663"/>
            <a:ext cx="5328592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КОМІСІЯ ЗВ´ЯЗКУ З ДИТЯЧИМИ ОРГАНІЗАЦІЯМИ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0589" y="1397892"/>
            <a:ext cx="3365645" cy="7417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  СПІВУПРАВЛІННЯ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2696381"/>
            <a:ext cx="2520280" cy="9486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РАДА СПІЛКИ СТАРШОКЛАСНИКІВ «ЮНІСТЬ» (9-11 класи)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082550"/>
            <a:ext cx="2664296" cy="601217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РАДА ДРУЗІВ МАЛЮКІВ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2164" y="2696381"/>
            <a:ext cx="2520280" cy="96125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РАДА КОМАНДИРІВ ПІОНЕРСЬКОЇ ДРУЖИНИ «БЕРЕГИНЯ» (5-8 класи)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 стрелкой 34"/>
          <p:cNvCxnSpPr>
            <a:stCxn id="7" idx="2"/>
            <a:endCxn id="11" idx="0"/>
          </p:cNvCxnSpPr>
          <p:nvPr/>
        </p:nvCxnSpPr>
        <p:spPr>
          <a:xfrm flipH="1">
            <a:off x="4622304" y="2139676"/>
            <a:ext cx="791108" cy="5567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7" idx="2"/>
            <a:endCxn id="9" idx="3"/>
          </p:cNvCxnSpPr>
          <p:nvPr/>
        </p:nvCxnSpPr>
        <p:spPr>
          <a:xfrm flipH="1">
            <a:off x="2843808" y="2139676"/>
            <a:ext cx="2569604" cy="2434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7" idx="2"/>
            <a:endCxn id="8" idx="0"/>
          </p:cNvCxnSpPr>
          <p:nvPr/>
        </p:nvCxnSpPr>
        <p:spPr>
          <a:xfrm>
            <a:off x="5413412" y="2139676"/>
            <a:ext cx="2146920" cy="5567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21673" y="2924944"/>
            <a:ext cx="2520280" cy="720079"/>
          </a:xfrm>
          <a:prstGeom prst="rect">
            <a:avLst/>
          </a:prstGeom>
          <a:solidFill>
            <a:srgbClr val="21FF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ВЕЛИКА СОНЯЧНА РАДА</a:t>
            </a: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КРАЇНИ СОНЯЧНИХ ЗАЙЧИКІВ (1-4 класи)</a:t>
            </a:r>
          </a:p>
          <a:p>
            <a:pPr algn="ctr"/>
            <a:endParaRPr lang="uk-UA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594259" y="2683767"/>
            <a:ext cx="1854" cy="2334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333452" y="3877051"/>
            <a:ext cx="2496721" cy="2360261"/>
          </a:xfrm>
          <a:prstGeom prst="rect">
            <a:avLst/>
          </a:prstGeom>
          <a:solidFill>
            <a:srgbClr val="21FF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Будиночок  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«ДЗВОНИКА»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( 1 клас)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Будиночок 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«РОМАШКИ»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 клас)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Будиночок 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«ЕДЕЛЬВЕЙСА»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(3 клас)</a:t>
            </a:r>
          </a:p>
          <a:p>
            <a:pPr algn="ctr"/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Будиночок 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«ЛОТОСА» </a:t>
            </a:r>
            <a:endParaRPr lang="uk-UA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 </a:t>
            </a:r>
            <a:r>
              <a:rPr lang="uk-UA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клас)</a:t>
            </a:r>
          </a:p>
          <a:p>
            <a:pPr algn="ctr"/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397884" y="3861048"/>
            <a:ext cx="2484560" cy="237626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Піонерський загін 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«ПРОМІНЬ»  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( 5 клас)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Піонерський загін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«НЕВГАМОВНІ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 ( 6 клас)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Піонерський загін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«ДЖЕРЕЛО»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клас)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Піонерський загін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«СУЗІР´Я»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клас)</a:t>
            </a:r>
          </a:p>
          <a:p>
            <a:pPr algn="ctr"/>
            <a:endParaRPr lang="uk-UA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00192" y="3893054"/>
            <a:ext cx="2520280" cy="23442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«МРІЯ»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( 9 клас)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«ДРУЖБА» 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(10 клас)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« ЮНІСТЬ»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(11 клас)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>
            <a:stCxn id="15" idx="2"/>
            <a:endCxn id="33" idx="0"/>
          </p:cNvCxnSpPr>
          <p:nvPr/>
        </p:nvCxnSpPr>
        <p:spPr>
          <a:xfrm>
            <a:off x="1581813" y="3645023"/>
            <a:ext cx="0" cy="23202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1" idx="2"/>
            <a:endCxn id="34" idx="0"/>
          </p:cNvCxnSpPr>
          <p:nvPr/>
        </p:nvCxnSpPr>
        <p:spPr>
          <a:xfrm>
            <a:off x="4622304" y="3657637"/>
            <a:ext cx="17860" cy="20341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8" idx="2"/>
            <a:endCxn id="36" idx="0"/>
          </p:cNvCxnSpPr>
          <p:nvPr/>
        </p:nvCxnSpPr>
        <p:spPr>
          <a:xfrm>
            <a:off x="7560332" y="3645023"/>
            <a:ext cx="0" cy="24803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263"/>
            <a:ext cx="2650661" cy="186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5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736">
              <a:srgbClr val="FF99FF"/>
            </a:gs>
            <a:gs pos="0">
              <a:srgbClr val="09FF78"/>
            </a:gs>
            <a:gs pos="31000">
              <a:srgbClr val="C11DAA"/>
            </a:gs>
            <a:gs pos="85000">
              <a:srgbClr val="FFFF00"/>
            </a:gs>
            <a:gs pos="100000">
              <a:schemeClr val="accent6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195736" y="332810"/>
            <a:ext cx="5256584" cy="791934"/>
          </a:xfrm>
          <a:prstGeom prst="horizontalScroll">
            <a:avLst/>
          </a:prstGeom>
          <a:solidFill>
            <a:srgbClr val="21FF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ОРГАНІЗАЦІЯ   ДІЯЛЬНОСТІ   ДШО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1315202"/>
            <a:ext cx="2515658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Зв´язок з консультантами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993" y="4869160"/>
            <a:ext cx="2515658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 з активом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993" y="1315202"/>
            <a:ext cx="252028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звітно-виборчої кампанії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74998" y="3042862"/>
            <a:ext cx="252028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заходів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9546" y="4824350"/>
            <a:ext cx="252028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Підведення  підсумків роботи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166" y="3068960"/>
            <a:ext cx="2515658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Планування роботи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56" y="3861048"/>
            <a:ext cx="2814391" cy="229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61" y="1315202"/>
            <a:ext cx="2742383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125761" y="1315202"/>
            <a:ext cx="0" cy="2400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125761" y="1315202"/>
            <a:ext cx="27423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125761" y="3715502"/>
            <a:ext cx="27423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868144" y="1315202"/>
            <a:ext cx="0" cy="24003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089756" y="3861048"/>
            <a:ext cx="0" cy="2294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089756" y="3861048"/>
            <a:ext cx="27783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868144" y="3861048"/>
            <a:ext cx="18001" cy="22944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089756" y="6155528"/>
            <a:ext cx="27963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1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лнце 1"/>
          <p:cNvSpPr/>
          <p:nvPr/>
        </p:nvSpPr>
        <p:spPr>
          <a:xfrm>
            <a:off x="272432" y="229210"/>
            <a:ext cx="1728192" cy="155679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1979712" y="229210"/>
            <a:ext cx="5832648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 ЗВІТНО-ВИБОРЧОЇ КАМПАНІЇ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43850" y="4221088"/>
            <a:ext cx="2328914" cy="2320582"/>
          </a:xfrm>
          <a:prstGeom prst="rect">
            <a:avLst/>
          </a:prstGeom>
          <a:solidFill>
            <a:srgbClr val="68F4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  загальних  зборів будиночку, загону, організації, звітування активу  про проведену роботу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8416" y="1603839"/>
            <a:ext cx="2329408" cy="201622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  звіту про роботу   будиночку, загону, організації за минулий навчальний рік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2422" y="1793537"/>
            <a:ext cx="2492025" cy="2211527"/>
          </a:xfrm>
          <a:prstGeom prst="rect">
            <a:avLst/>
          </a:prstGeom>
          <a:solidFill>
            <a:srgbClr val="9E5E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Проведення  виборів нового складу активу  будиночку, загону, організації </a:t>
            </a:r>
            <a:r>
              <a:rPr lang="uk-UA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форму проведення обирають учні та їх класний керівник)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" y="3783126"/>
            <a:ext cx="2061282" cy="294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95" y="1441975"/>
            <a:ext cx="2163925" cy="259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73" y="4437112"/>
            <a:ext cx="248547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792479" y="3783126"/>
            <a:ext cx="0" cy="29416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792479" y="3783126"/>
            <a:ext cx="20612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53761" y="3783126"/>
            <a:ext cx="0" cy="29416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92479" y="6724821"/>
            <a:ext cx="20612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638266" y="1467733"/>
            <a:ext cx="0" cy="2596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488195" y="1441975"/>
            <a:ext cx="0" cy="25630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488195" y="4005064"/>
            <a:ext cx="2163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112422" y="4437112"/>
            <a:ext cx="6551" cy="19442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112422" y="4437112"/>
            <a:ext cx="24920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20" name="Прямая соединительная линия 5119"/>
          <p:cNvCxnSpPr/>
          <p:nvPr/>
        </p:nvCxnSpPr>
        <p:spPr>
          <a:xfrm>
            <a:off x="6118973" y="6381328"/>
            <a:ext cx="24854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25" name="Прямая соединительная линия 5124"/>
          <p:cNvCxnSpPr/>
          <p:nvPr/>
        </p:nvCxnSpPr>
        <p:spPr>
          <a:xfrm>
            <a:off x="8604447" y="4437112"/>
            <a:ext cx="0" cy="19442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8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/>
          </a:fgClr>
          <a:bgClr>
            <a:srgbClr val="FF66C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льцо 3"/>
          <p:cNvSpPr/>
          <p:nvPr/>
        </p:nvSpPr>
        <p:spPr>
          <a:xfrm>
            <a:off x="323528" y="620688"/>
            <a:ext cx="5976664" cy="792088"/>
          </a:xfrm>
          <a:prstGeom prst="donut">
            <a:avLst/>
          </a:prstGeom>
          <a:solidFill>
            <a:srgbClr val="C11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20571"/>
            <a:ext cx="60055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445224"/>
            <a:ext cx="60055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1" y="3861048"/>
            <a:ext cx="60055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Круглая лента лицом вниз 4"/>
          <p:cNvSpPr/>
          <p:nvPr/>
        </p:nvSpPr>
        <p:spPr>
          <a:xfrm>
            <a:off x="3203848" y="260648"/>
            <a:ext cx="5472608" cy="1335016"/>
          </a:xfrm>
          <a:prstGeom prst="ellipseRibb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ПЛАНУВАННЯ  РОБОТИ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1" y="1595664"/>
            <a:ext cx="288501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23528" y="1595664"/>
            <a:ext cx="0" cy="2143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23528" y="1595664"/>
            <a:ext cx="28803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03848" y="1595664"/>
            <a:ext cx="0" cy="2143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3528" y="3738789"/>
            <a:ext cx="28803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419872" y="1754123"/>
            <a:ext cx="2668363" cy="2027037"/>
          </a:xfrm>
          <a:prstGeom prst="rect">
            <a:avLst/>
          </a:prstGeom>
          <a:solidFill>
            <a:srgbClr val="79D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роботи жителів Країни Сонячних Зайчиків по програмі  «СІМ КРИНИЦЬ ЛЮДЯНОСТІ»  з орієнтиром на напрямки СПОУ «Я-РОДИНА-БАТЬКІВЩИНА»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06604" y="1754123"/>
            <a:ext cx="2431431" cy="164267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роботи піонерської дружини «БЕРЕГИНЯ» по програмі росту піонерів «СІМ КРИНИЦЬ  ЛЮДЯНОСТІ»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2416" y="4044863"/>
            <a:ext cx="2431431" cy="914400"/>
          </a:xfrm>
          <a:prstGeom prst="rect">
            <a:avLst/>
          </a:prstGeom>
          <a:solidFill>
            <a:srgbClr val="21FF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Тематика засідань палати представників президента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06604" y="3645024"/>
            <a:ext cx="2431431" cy="115212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роботи палати представників президента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54456" y="5292121"/>
            <a:ext cx="5183580" cy="595289"/>
          </a:xfrm>
          <a:prstGeom prst="rect">
            <a:avLst/>
          </a:prstGeom>
          <a:solidFill>
            <a:srgbClr val="79D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проведення  загальношкільних заходів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2416" y="5256195"/>
            <a:ext cx="2431430" cy="631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Тематика навчання  активу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54455" y="4044863"/>
            <a:ext cx="263378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Тематика засідань ради командирів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8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736</Words>
  <Application>Microsoft Office PowerPoint</Application>
  <PresentationFormat>Экран (4:3)</PresentationFormat>
  <Paragraphs>117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Наталья</cp:lastModifiedBy>
  <cp:revision>67</cp:revision>
  <dcterms:created xsi:type="dcterms:W3CDTF">2013-04-03T17:01:53Z</dcterms:created>
  <dcterms:modified xsi:type="dcterms:W3CDTF">2013-10-20T16:48:59Z</dcterms:modified>
</cp:coreProperties>
</file>